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逻辑，点击高级搜索弹出高级检索弹出框，可单独对文献、作者、出版日期，毒性这几个大类单独检索或者以上几个大类作为条件集成搜索。注意的是第一个搜索框，可以下滑选择</a:t>
            </a:r>
            <a:r>
              <a:rPr lang="en-US" altLang="zh-CN">
                <a:sym typeface="+mn-ea"/>
              </a:rPr>
              <a:t>Title</a:t>
            </a:r>
            <a:r>
              <a:rPr lang="zh-CN" altLang="en-US">
                <a:sym typeface="+mn-ea"/>
              </a:rPr>
              <a:t>、Author、Publication/Source Titles这三种形式，第三个搜索框可提供多个下滑选择，但现在只添加</a:t>
            </a:r>
            <a:r>
              <a:rPr lang="en-US" altLang="zh-CN">
                <a:sym typeface="+mn-ea"/>
              </a:rPr>
              <a:t>B</a:t>
            </a:r>
            <a:r>
              <a:rPr lang="zh-CN">
                <a:sym typeface="+mn-ea"/>
              </a:rPr>
              <a:t>iotoxicity，单位提供多种类别选择。显示内容可以设置为只显示</a:t>
            </a:r>
            <a:r>
              <a:rPr lang="en-US" altLang="zh-CN">
                <a:sym typeface="+mn-ea"/>
              </a:rPr>
              <a:t>10</a:t>
            </a:r>
            <a:r>
              <a:rPr lang="zh-CN" altLang="en-US">
                <a:sym typeface="+mn-ea"/>
              </a:rPr>
              <a:t>条、</a:t>
            </a:r>
            <a:r>
              <a:rPr lang="en-US" altLang="zh-CN">
                <a:sym typeface="+mn-ea"/>
              </a:rPr>
              <a:t>50</a:t>
            </a:r>
            <a:r>
              <a:rPr lang="zh-CN" altLang="en-US">
                <a:sym typeface="+mn-ea"/>
              </a:rPr>
              <a:t>条、</a:t>
            </a:r>
            <a:r>
              <a:rPr lang="en-US" altLang="zh-CN">
                <a:sym typeface="+mn-ea"/>
              </a:rPr>
              <a:t>100</a:t>
            </a:r>
            <a:r>
              <a:rPr lang="zh-CN" altLang="en-US">
                <a:sym typeface="+mn-ea"/>
              </a:rPr>
              <a:t>条，高级检索框我只是展示排版和逻辑，</a:t>
            </a:r>
            <a:r>
              <a:rPr lang="en-US" altLang="zh-CN">
                <a:sym typeface="+mn-ea"/>
              </a:rPr>
              <a:t>ui</a:t>
            </a:r>
            <a:r>
              <a:rPr lang="zh-CN" altLang="en-US">
                <a:sym typeface="+mn-ea"/>
              </a:rPr>
              <a:t>设计注意与普通检索页面整体风格保持一致。</a:t>
            </a:r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3033395" y="1544955"/>
            <a:ext cx="5506085" cy="471741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573905" y="1544955"/>
            <a:ext cx="24257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/>
              <a:t>Advanced Search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247390" y="2107565"/>
            <a:ext cx="58991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Title</a:t>
            </a:r>
            <a:endParaRPr lang="en-US" altLang="zh-CN" sz="1400"/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960485" y="1913255"/>
            <a:ext cx="2809875" cy="2533650"/>
          </a:xfrm>
          <a:prstGeom prst="rect">
            <a:avLst/>
          </a:prstGeom>
        </p:spPr>
      </p:pic>
      <p:sp>
        <p:nvSpPr>
          <p:cNvPr id="9" name="圆角矩形 8"/>
          <p:cNvSpPr/>
          <p:nvPr/>
        </p:nvSpPr>
        <p:spPr>
          <a:xfrm>
            <a:off x="4451985" y="2110105"/>
            <a:ext cx="2955925" cy="30416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00685" y="2077720"/>
            <a:ext cx="263271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Title</a:t>
            </a:r>
            <a:r>
              <a:rPr lang="zh-CN" altLang="en-US" sz="1400"/>
              <a:t>、Author、Publication/Source Titles，包含这三项选择类似与右图</a:t>
            </a:r>
            <a:endParaRPr lang="zh-CN" altLang="en-US" sz="1400"/>
          </a:p>
        </p:txBody>
      </p:sp>
      <p:cxnSp>
        <p:nvCxnSpPr>
          <p:cNvPr id="12" name="直接箭头连接符 11"/>
          <p:cNvCxnSpPr>
            <a:endCxn id="7" idx="1"/>
          </p:cNvCxnSpPr>
          <p:nvPr/>
        </p:nvCxnSpPr>
        <p:spPr>
          <a:xfrm>
            <a:off x="2581910" y="2200910"/>
            <a:ext cx="665480" cy="603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099435" y="2611120"/>
            <a:ext cx="128524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400">
                <a:latin typeface="Calibri" panose="020F0502020204030204" charset="0"/>
                <a:cs typeface="Calibri" panose="020F0502020204030204" charset="0"/>
              </a:rPr>
              <a:t>Year Published</a:t>
            </a:r>
            <a:endParaRPr lang="zh-CN" altLang="en-US" sz="14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478655" y="2611120"/>
            <a:ext cx="921385" cy="30416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tx1"/>
                </a:solidFill>
              </a:rPr>
              <a:t>min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6241415" y="2611120"/>
            <a:ext cx="921385" cy="30416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tx1"/>
                </a:solidFill>
              </a:rPr>
              <a:t>max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580380" y="2611120"/>
            <a:ext cx="57658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400">
                <a:latin typeface="Calibri" panose="020F0502020204030204" charset="0"/>
                <a:cs typeface="Calibri" panose="020F0502020204030204" charset="0"/>
              </a:rPr>
              <a:t>-------</a:t>
            </a:r>
            <a:endParaRPr lang="en-US" altLang="zh-CN" sz="14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06433" y="3114675"/>
            <a:ext cx="930275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lang="en-US" altLang="zh-CN" sz="1400">
                <a:sym typeface="+mn-ea"/>
              </a:rPr>
              <a:t>Properties</a:t>
            </a:r>
            <a:endParaRPr lang="zh-CN" altLang="en-US" sz="1400"/>
          </a:p>
        </p:txBody>
      </p:sp>
      <p:sp>
        <p:nvSpPr>
          <p:cNvPr id="19" name="圆角矩形 18"/>
          <p:cNvSpPr/>
          <p:nvPr/>
        </p:nvSpPr>
        <p:spPr>
          <a:xfrm>
            <a:off x="4470400" y="3178810"/>
            <a:ext cx="1129030" cy="30416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tx1"/>
              </a:solidFill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0820" y="2165350"/>
            <a:ext cx="247650" cy="1905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1780" y="3216910"/>
            <a:ext cx="228600" cy="245745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6156960" y="3216910"/>
            <a:ext cx="20345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400"/>
              <a:t>留下滑操作，类似右图，目前添加</a:t>
            </a:r>
            <a:r>
              <a:rPr lang="en-US" altLang="zh-CN" sz="1400"/>
              <a:t>B</a:t>
            </a:r>
            <a:r>
              <a:rPr lang="zh-CN" sz="1400"/>
              <a:t>iotoxicity</a:t>
            </a:r>
            <a:endParaRPr lang="zh-CN" sz="1400"/>
          </a:p>
        </p:txBody>
      </p:sp>
      <p:sp>
        <p:nvSpPr>
          <p:cNvPr id="23" name="圆角矩形 22"/>
          <p:cNvSpPr/>
          <p:nvPr/>
        </p:nvSpPr>
        <p:spPr>
          <a:xfrm>
            <a:off x="4491355" y="3828415"/>
            <a:ext cx="921385" cy="30416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tx1"/>
                </a:solidFill>
              </a:rPr>
              <a:t>min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687060" y="3828415"/>
            <a:ext cx="921385" cy="30416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tx1"/>
                </a:solidFill>
              </a:rPr>
              <a:t>max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6882765" y="3828415"/>
            <a:ext cx="683895" cy="30416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单位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364480" y="3761740"/>
            <a:ext cx="39243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>
                <a:latin typeface="Calibri" panose="020F0502020204030204" charset="0"/>
                <a:cs typeface="Calibri" panose="020F0502020204030204" charset="0"/>
                <a:sym typeface="+mn-ea"/>
              </a:rPr>
              <a:t>---</a:t>
            </a:r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7850505" y="4541520"/>
            <a:ext cx="2632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单位内容：</a:t>
            </a:r>
            <a:r>
              <a:rPr lang="en-US" altLang="zh-CN" sz="1400"/>
              <a:t>CC</a:t>
            </a:r>
            <a:r>
              <a:rPr lang="zh-CN" altLang="en-US" sz="1400"/>
              <a:t>、</a:t>
            </a:r>
            <a:r>
              <a:rPr lang="en-US" altLang="zh-CN" sz="1400"/>
              <a:t>IC</a:t>
            </a:r>
            <a:r>
              <a:rPr lang="zh-CN" altLang="en-US" sz="1400"/>
              <a:t>、</a:t>
            </a:r>
            <a:r>
              <a:rPr lang="en-US" altLang="zh-CN" sz="1400"/>
              <a:t>EC</a:t>
            </a:r>
            <a:r>
              <a:rPr lang="zh-CN" altLang="en-US" sz="1400"/>
              <a:t>、</a:t>
            </a:r>
            <a:r>
              <a:rPr lang="en-US" altLang="zh-CN" sz="1400"/>
              <a:t>LC</a:t>
            </a:r>
            <a:r>
              <a:rPr lang="zh-CN" altLang="en-US" sz="1400"/>
              <a:t>、</a:t>
            </a:r>
            <a:r>
              <a:rPr lang="en-US" altLang="zh-CN" sz="1400"/>
              <a:t>LD</a:t>
            </a:r>
            <a:r>
              <a:rPr lang="zh-CN" altLang="en-US" sz="1400"/>
              <a:t>、</a:t>
            </a:r>
            <a:r>
              <a:rPr lang="en-US" altLang="zh-CN" sz="1400"/>
              <a:t>MIC</a:t>
            </a:r>
            <a:r>
              <a:rPr lang="zh-CN" altLang="en-US" sz="1400"/>
              <a:t>、</a:t>
            </a:r>
            <a:r>
              <a:rPr lang="en-US" altLang="zh-CN" sz="1400"/>
              <a:t>MBC</a:t>
            </a:r>
            <a:endParaRPr lang="en-US" altLang="zh-CN" sz="1400"/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965" y="3885565"/>
            <a:ext cx="247650" cy="190500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3206750" y="4478020"/>
            <a:ext cx="81407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Records</a:t>
            </a:r>
            <a:endParaRPr lang="en-US" sz="1400"/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0705" y="4429125"/>
            <a:ext cx="1228725" cy="428625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3837305" y="5042535"/>
            <a:ext cx="2632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400"/>
              <a:t>显示内容条数，设置：</a:t>
            </a:r>
            <a:r>
              <a:rPr lang="en-US" altLang="zh-CN" sz="1400"/>
              <a:t>10</a:t>
            </a:r>
            <a:r>
              <a:rPr lang="zh-CN" altLang="en-US" sz="1400"/>
              <a:t>、</a:t>
            </a:r>
            <a:r>
              <a:rPr lang="en-US" altLang="zh-CN" sz="1400"/>
              <a:t>50/100</a:t>
            </a:r>
            <a:endParaRPr lang="zh-CN" altLang="en-US" sz="1400"/>
          </a:p>
        </p:txBody>
      </p:sp>
      <p:cxnSp>
        <p:nvCxnSpPr>
          <p:cNvPr id="32" name="直接箭头连接符 31"/>
          <p:cNvCxnSpPr/>
          <p:nvPr/>
        </p:nvCxnSpPr>
        <p:spPr>
          <a:xfrm flipH="1" flipV="1">
            <a:off x="7493635" y="4222750"/>
            <a:ext cx="636905" cy="3517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9325" y="5681345"/>
            <a:ext cx="647700" cy="5810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0705" y="5681345"/>
            <a:ext cx="504825" cy="5715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5725" y="5681345"/>
            <a:ext cx="542925" cy="5619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845686" y="6369050"/>
            <a:ext cx="5384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lang="zh-CN" altLang="en-US" sz="1400"/>
              <a:t>搜素</a:t>
            </a:r>
            <a:endParaRPr lang="zh-CN" altLang="en-US" sz="1400"/>
          </a:p>
        </p:txBody>
      </p:sp>
      <p:sp>
        <p:nvSpPr>
          <p:cNvPr id="15" name="文本框 14"/>
          <p:cNvSpPr txBox="1"/>
          <p:nvPr/>
        </p:nvSpPr>
        <p:spPr>
          <a:xfrm>
            <a:off x="5624196" y="6369685"/>
            <a:ext cx="5384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lang="zh-CN" altLang="en-US" sz="1400">
                <a:sym typeface="+mn-ea"/>
              </a:rPr>
              <a:t>清空</a:t>
            </a:r>
            <a:endParaRPr lang="zh-CN" altLang="en-US" sz="1400">
              <a:sym typeface="+mn-ea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402706" y="6360160"/>
            <a:ext cx="5384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lang="zh-CN" altLang="en-US" sz="1400">
                <a:sym typeface="+mn-ea"/>
              </a:rPr>
              <a:t>关闭</a:t>
            </a:r>
            <a:endParaRPr lang="zh-CN" altLang="en-US" sz="1400"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3990,&quot;width&quot;:4425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WPS 演示</Application>
  <PresentationFormat>宽屏</PresentationFormat>
  <Paragraphs>38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Sitka Small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xiah</cp:lastModifiedBy>
  <cp:revision>6</cp:revision>
  <dcterms:created xsi:type="dcterms:W3CDTF">2022-01-12T01:57:00Z</dcterms:created>
  <dcterms:modified xsi:type="dcterms:W3CDTF">2022-01-20T08:50:42Z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D11B4F21A9174DC1A598E647A8B515BA</vt:lpwstr>
  </property>
  <property fmtid="{D5CDD505-2E9C-101B-9397-08002B2CF9AE}" pid="3" name="KSOProductBuildVer">
    <vt:lpwstr>2052-11.1.0.11294</vt:lpwstr>
  </property>
</Properties>
</file>